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63" r:id="rId3"/>
    <p:sldId id="259" r:id="rId4"/>
    <p:sldId id="260" r:id="rId5"/>
    <p:sldId id="261" r:id="rId6"/>
    <p:sldId id="365" r:id="rId7"/>
    <p:sldId id="368" r:id="rId8"/>
    <p:sldId id="366" r:id="rId9"/>
    <p:sldId id="364" r:id="rId10"/>
    <p:sldId id="362" r:id="rId11"/>
    <p:sldId id="262" r:id="rId12"/>
    <p:sldId id="3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A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D36D6-C3BF-8DCC-48C5-313077A181BF}" v="112" dt="2024-12-23T06:43:20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4133-DC78-0C88-C2F7-85FFFA67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85BAC-5FCA-D5DD-497E-8D9E0EF68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DB6-D255-0309-ADEC-48CBA1F9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A609-227F-47BF-3504-1B219547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8ACBB-194E-D77D-AAEA-A6DE24F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B1EA-31DF-69EC-F2D0-3E7F844B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CF9E9-818F-A673-1505-A02DAB7A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35088-1223-BEF6-C3FB-052D1075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00725-FE3E-4177-370B-73F189F3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4C530-5CC5-C064-C252-83483FA9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5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8696A-E6FD-77E4-03C2-D448E5D9C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1DC42-32B3-66F0-C0B8-D95993195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759DE-B359-1025-70A6-F771B83A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0CC23-F6D1-4E1C-28E2-60C1799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B3EA4-E058-AD71-E179-2E12267B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7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3010-7124-A4D3-A158-98375D4D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76E23-9A88-71C7-8210-385E3830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ABB31-D77A-82ED-CF4B-CF0CE1BC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C2620-8151-3A4F-688D-1A38253C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7BE6-A8E4-C926-9E7B-64E0BFA3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DC75-B981-E9B1-E933-642F9E59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08B42-6A8B-E1B7-0748-A6D5EC2D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4C785-A843-3E63-3EA1-3D22CDD0C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140A-C3A3-35C4-DC5D-BFC1BAFA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A7C1D-65D7-C4D0-9860-B621CB88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50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9CA2-79FD-9328-46C4-E6438580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9AF0-0FE6-6FF1-D8E4-4A1BFDFF0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DDF7E-ABBE-158A-71FA-BEB285853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A4E90-7DD2-37C2-7850-03BE0BB0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3770A-C98C-09D9-790B-9E533712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19333-6824-C412-9F4E-63B6B4A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8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E97B-CD88-843D-3409-B7F3EC18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D79DF-DA08-3506-767D-33251F44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30EBF-6142-F5FA-5C80-DB8C1701F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B44BC-2C96-C47E-7800-D3D901777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B27C3-A933-17E9-E2E5-F43435E5C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0810FB-BC30-A25B-A5F6-B9A2DE48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81FCF-62D2-E29A-E2AB-1D0C53FC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45A57-72B8-F926-CCF0-E00376AB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2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4557-9847-D1A4-0417-C3DA3BA5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9D794-AD8A-C890-782C-DB433D0A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2420A-3C6B-B6A0-0DE2-72DC9C7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8D7E8-AFD6-FCBD-1E34-34D865DD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4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4EA6A-C036-C581-0D27-119B16EF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E492C-27F1-6B84-F771-48EF3F10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B0893-D9C7-A49C-BB81-91949077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3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A355-31E9-DB35-32A1-7B3C6DAA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AB4F-417B-8AE2-662D-C22265CEF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AA265-4C3C-28EA-1A59-801F764D1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EBC0-D986-1429-DD26-39A361D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2ED68-D429-9A18-88E3-49926B63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F0711-04B8-3D0F-B46E-61B0F88F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6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4000-B918-218A-8E1A-CA884D61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5C75EE-DAC2-383B-18A4-2DA34BAC63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F3686-D727-12C5-8376-42D6BDFB8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7972F-457C-A54B-40D5-F5D10F6D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6A193-3FB9-EBFC-F3ED-483BE336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166C9-A44F-E1D1-B7F7-30EEABCE1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5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44500"/>
                <a:satMod val="160000"/>
              </a:schemeClr>
            </a:gs>
            <a:gs pos="17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0160E-5882-B21F-7053-ACB5C940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9BB8A-3219-3070-50EC-C9D249A40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D62E-F124-8FC3-1952-7E51D7FBC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9FD8C-4A71-4A14-BFE5-4010ED15E856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5518F-58BD-4103-A6DC-7D72EB744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5C21-7664-73AF-7D9D-895ED6F5D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8AADA2-462D-915E-F438-43FE9201A6A2}"/>
              </a:ext>
            </a:extLst>
          </p:cNvPr>
          <p:cNvSpPr/>
          <p:nvPr/>
        </p:nvSpPr>
        <p:spPr>
          <a:xfrm>
            <a:off x="1" y="0"/>
            <a:ext cx="12191999" cy="13716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>
                  <a:alpha val="0"/>
                </a:schemeClr>
              </a:gs>
              <a:gs pos="51000">
                <a:srgbClr val="24368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74BBA-0904-ED4D-DE9F-200473954DC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2F640E3-A3E8-EDFC-0EB9-9BABD054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5876" y="2817584"/>
            <a:ext cx="1220245" cy="12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35CCF-52FC-D83E-F7B3-FD53EF20DA71}"/>
              </a:ext>
            </a:extLst>
          </p:cNvPr>
          <p:cNvSpPr txBox="1"/>
          <p:nvPr/>
        </p:nvSpPr>
        <p:spPr>
          <a:xfrm>
            <a:off x="2401824" y="4265967"/>
            <a:ext cx="7388352" cy="99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Analog Computer</a:t>
            </a:r>
            <a:r>
              <a:rPr lang="en-BA" sz="66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EA22C8-1B50-F771-E352-BAA3CE6C66F3}"/>
              </a:ext>
            </a:extLst>
          </p:cNvPr>
          <p:cNvSpPr txBox="1"/>
          <p:nvPr/>
        </p:nvSpPr>
        <p:spPr>
          <a:xfrm>
            <a:off x="2401824" y="5164262"/>
            <a:ext cx="7388352" cy="104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EN2091 - Laboratory Practice and Projects</a:t>
            </a:r>
            <a:r>
              <a:rPr lang="en-BA" sz="36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</a:t>
            </a:r>
            <a:endParaRPr lang="en-BA" sz="8800" b="1" dirty="0">
              <a:solidFill>
                <a:schemeClr val="bg1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142AB-029B-F709-F922-03AF506E05CF}"/>
              </a:ext>
            </a:extLst>
          </p:cNvPr>
          <p:cNvSpPr txBox="1"/>
          <p:nvPr/>
        </p:nvSpPr>
        <p:spPr>
          <a:xfrm>
            <a:off x="2401824" y="5842515"/>
            <a:ext cx="7388352" cy="99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Group 12 - Outlaws</a:t>
            </a:r>
            <a:r>
              <a:rPr lang="en-BA" sz="66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454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7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47183-E136-2C09-0FCA-8B15B1492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92387-48FD-CD14-8E4B-D1D94C5BAB73}"/>
              </a:ext>
            </a:extLst>
          </p:cNvPr>
          <p:cNvCxnSpPr>
            <a:cxnSpLocks/>
          </p:cNvCxnSpPr>
          <p:nvPr/>
        </p:nvCxnSpPr>
        <p:spPr>
          <a:xfrm flipH="1">
            <a:off x="644958" y="715448"/>
            <a:ext cx="4830801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bg1"/>
                </a:gs>
                <a:gs pos="28000">
                  <a:schemeClr val="bg2"/>
                </a:gs>
              </a:gsLst>
              <a:lin ang="0" scaled="1"/>
              <a:tileRect/>
            </a:gra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8FCAAF-3834-CA80-CD4D-FB9F8E6588F3}"/>
              </a:ext>
            </a:extLst>
          </p:cNvPr>
          <p:cNvGrpSpPr/>
          <p:nvPr/>
        </p:nvGrpSpPr>
        <p:grpSpPr>
          <a:xfrm>
            <a:off x="955020" y="904722"/>
            <a:ext cx="3418858" cy="496186"/>
            <a:chOff x="1787927" y="845673"/>
            <a:chExt cx="3369328" cy="49618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5B0E8A8B-2859-7E83-4FD5-F96495535093}"/>
                </a:ext>
              </a:extLst>
            </p:cNvPr>
            <p:cNvSpPr/>
            <p:nvPr/>
          </p:nvSpPr>
          <p:spPr>
            <a:xfrm>
              <a:off x="1787927" y="845673"/>
              <a:ext cx="3369328" cy="49618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32B5339-720D-35CE-8CF3-868F6A5801BD}"/>
                </a:ext>
              </a:extLst>
            </p:cNvPr>
            <p:cNvGrpSpPr/>
            <p:nvPr/>
          </p:nvGrpSpPr>
          <p:grpSpPr>
            <a:xfrm>
              <a:off x="1971058" y="938729"/>
              <a:ext cx="3060466" cy="338554"/>
              <a:chOff x="1971058" y="938729"/>
              <a:chExt cx="3060466" cy="33855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E2D055-DDB7-6F36-F018-F59121487C2F}"/>
                  </a:ext>
                </a:extLst>
              </p:cNvPr>
              <p:cNvSpPr txBox="1"/>
              <p:nvPr/>
            </p:nvSpPr>
            <p:spPr>
              <a:xfrm>
                <a:off x="2374961" y="938729"/>
                <a:ext cx="265656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Parelle operation modes</a:t>
                </a:r>
              </a:p>
            </p:txBody>
          </p:sp>
          <p:pic>
            <p:nvPicPr>
              <p:cNvPr id="28" name="Picture 27" descr="Mathematics">
                <a:extLst>
                  <a:ext uri="{FF2B5EF4-FFF2-40B4-BE49-F238E27FC236}">
                    <a16:creationId xmlns:a16="http://schemas.microsoft.com/office/drawing/2014/main" id="{D9150EE2-51EB-62E5-1B85-EEEA4D405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971058" y="958482"/>
                <a:ext cx="284613" cy="284613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AA7F6CC-40FA-6C12-BCC8-1C54ED6DEFC5}"/>
              </a:ext>
            </a:extLst>
          </p:cNvPr>
          <p:cNvGrpSpPr/>
          <p:nvPr/>
        </p:nvGrpSpPr>
        <p:grpSpPr>
          <a:xfrm>
            <a:off x="955020" y="1621382"/>
            <a:ext cx="3418857" cy="496186"/>
            <a:chOff x="1793221" y="1447332"/>
            <a:chExt cx="3291279" cy="496186"/>
          </a:xfrm>
        </p:grpSpPr>
        <p:sp>
          <p:nvSpPr>
            <p:cNvPr id="5" name="Rounded Rectangle 41">
              <a:extLst>
                <a:ext uri="{FF2B5EF4-FFF2-40B4-BE49-F238E27FC236}">
                  <a16:creationId xmlns:a16="http://schemas.microsoft.com/office/drawing/2014/main" id="{FEBD55C6-8AD7-569C-7F21-82C0ACA675EA}"/>
                </a:ext>
              </a:extLst>
            </p:cNvPr>
            <p:cNvSpPr/>
            <p:nvPr/>
          </p:nvSpPr>
          <p:spPr>
            <a:xfrm>
              <a:off x="1793221" y="1447332"/>
              <a:ext cx="3291279" cy="49618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4A5058-462A-67F0-0693-2D23D543DBD4}"/>
                </a:ext>
              </a:extLst>
            </p:cNvPr>
            <p:cNvGrpSpPr/>
            <p:nvPr/>
          </p:nvGrpSpPr>
          <p:grpSpPr>
            <a:xfrm>
              <a:off x="1986771" y="1526148"/>
              <a:ext cx="3027432" cy="338554"/>
              <a:chOff x="1981476" y="1415438"/>
              <a:chExt cx="3027432" cy="338554"/>
            </a:xfrm>
            <a:solidFill>
              <a:schemeClr val="bg1"/>
            </a:solidFill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B080B8-37E4-F35A-9504-70AD81BE64C1}"/>
                  </a:ext>
                </a:extLst>
              </p:cNvPr>
              <p:cNvSpPr txBox="1"/>
              <p:nvPr/>
            </p:nvSpPr>
            <p:spPr>
              <a:xfrm>
                <a:off x="2374960" y="1415438"/>
                <a:ext cx="263394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Adjustable gain controls</a:t>
                </a:r>
              </a:p>
            </p:txBody>
          </p:sp>
          <p:pic>
            <p:nvPicPr>
              <p:cNvPr id="29" name="Picture 28" descr="Single gear">
                <a:extLst>
                  <a:ext uri="{FF2B5EF4-FFF2-40B4-BE49-F238E27FC236}">
                    <a16:creationId xmlns:a16="http://schemas.microsoft.com/office/drawing/2014/main" id="{302EB2EB-F50B-CB95-6044-61ADB5213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981476" y="1445148"/>
                <a:ext cx="274195" cy="274195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A881DFD-617F-D596-C214-10DF82ABD341}"/>
              </a:ext>
            </a:extLst>
          </p:cNvPr>
          <p:cNvGrpSpPr/>
          <p:nvPr/>
        </p:nvGrpSpPr>
        <p:grpSpPr>
          <a:xfrm>
            <a:off x="955020" y="2338042"/>
            <a:ext cx="3418858" cy="600151"/>
            <a:chOff x="1793222" y="1974566"/>
            <a:chExt cx="3291281" cy="600151"/>
          </a:xfrm>
        </p:grpSpPr>
        <p:sp>
          <p:nvSpPr>
            <p:cNvPr id="7" name="Rounded Rectangle 41">
              <a:extLst>
                <a:ext uri="{FF2B5EF4-FFF2-40B4-BE49-F238E27FC236}">
                  <a16:creationId xmlns:a16="http://schemas.microsoft.com/office/drawing/2014/main" id="{49F27D46-34B1-8C6D-E8EB-E5EE997682C4}"/>
                </a:ext>
              </a:extLst>
            </p:cNvPr>
            <p:cNvSpPr/>
            <p:nvPr/>
          </p:nvSpPr>
          <p:spPr>
            <a:xfrm>
              <a:off x="1793222" y="1974566"/>
              <a:ext cx="3291280" cy="54374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BE6A0B0-5E3D-DDD2-4FF4-538AAFC6AD36}"/>
                </a:ext>
              </a:extLst>
            </p:cNvPr>
            <p:cNvGrpSpPr/>
            <p:nvPr/>
          </p:nvGrpSpPr>
          <p:grpSpPr>
            <a:xfrm>
              <a:off x="2003384" y="1989942"/>
              <a:ext cx="3081119" cy="584775"/>
              <a:chOff x="1998089" y="1892147"/>
              <a:chExt cx="3081119" cy="58477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E6D66B-2D0F-6B2A-E8C6-5BE0574F8F19}"/>
                  </a:ext>
                </a:extLst>
              </p:cNvPr>
              <p:cNvSpPr txBox="1"/>
              <p:nvPr/>
            </p:nvSpPr>
            <p:spPr>
              <a:xfrm>
                <a:off x="2374963" y="1892147"/>
                <a:ext cx="270424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Dual-channel input interfaces</a:t>
                </a:r>
              </a:p>
            </p:txBody>
          </p:sp>
          <p:pic>
            <p:nvPicPr>
              <p:cNvPr id="30" name="Picture 29" descr="Decision chart">
                <a:extLst>
                  <a:ext uri="{FF2B5EF4-FFF2-40B4-BE49-F238E27FC236}">
                    <a16:creationId xmlns:a16="http://schemas.microsoft.com/office/drawing/2014/main" id="{F1ADAFDA-F3B8-A32D-3529-53F9293C5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 rot="16200000">
                <a:off x="1998089" y="2021411"/>
                <a:ext cx="238118" cy="238118"/>
              </a:xfrm>
              <a:prstGeom prst="rect">
                <a:avLst/>
              </a:prstGeom>
            </p:spPr>
          </p:pic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1BF32D-B325-C880-E09A-5BFBF290D4E9}"/>
              </a:ext>
            </a:extLst>
          </p:cNvPr>
          <p:cNvGrpSpPr/>
          <p:nvPr/>
        </p:nvGrpSpPr>
        <p:grpSpPr>
          <a:xfrm>
            <a:off x="955020" y="3158667"/>
            <a:ext cx="3724460" cy="496186"/>
            <a:chOff x="1823702" y="2528637"/>
            <a:chExt cx="3724460" cy="496186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BF0BFA5F-A99F-880F-A613-5ADCAA1B101A}"/>
                </a:ext>
              </a:extLst>
            </p:cNvPr>
            <p:cNvSpPr/>
            <p:nvPr/>
          </p:nvSpPr>
          <p:spPr>
            <a:xfrm>
              <a:off x="1823702" y="2528637"/>
              <a:ext cx="3388376" cy="49618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C8BEA49-627D-B044-C9AE-EABA0D684518}"/>
                </a:ext>
              </a:extLst>
            </p:cNvPr>
            <p:cNvGrpSpPr/>
            <p:nvPr/>
          </p:nvGrpSpPr>
          <p:grpSpPr>
            <a:xfrm>
              <a:off x="1999465" y="2590093"/>
              <a:ext cx="3548697" cy="338554"/>
              <a:chOff x="2026379" y="2368856"/>
              <a:chExt cx="3548697" cy="33855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27F3F1-FDFC-AD16-7C23-C9C9F950ED95}"/>
                  </a:ext>
                </a:extLst>
              </p:cNvPr>
              <p:cNvSpPr txBox="1"/>
              <p:nvPr/>
            </p:nvSpPr>
            <p:spPr>
              <a:xfrm>
                <a:off x="2374961" y="2368856"/>
                <a:ext cx="320011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Stable power supply design</a:t>
                </a:r>
              </a:p>
            </p:txBody>
          </p:sp>
          <p:pic>
            <p:nvPicPr>
              <p:cNvPr id="31" name="Picture 30" descr="Battery charging">
                <a:extLst>
                  <a:ext uri="{FF2B5EF4-FFF2-40B4-BE49-F238E27FC236}">
                    <a16:creationId xmlns:a16="http://schemas.microsoft.com/office/drawing/2014/main" id="{FF988BC5-2B3B-79E8-E976-21D62BF81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2026379" y="2458174"/>
                <a:ext cx="238118" cy="238118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DFEC5FC-F8AA-C828-5171-A647D57F0CCD}"/>
              </a:ext>
            </a:extLst>
          </p:cNvPr>
          <p:cNvGrpSpPr/>
          <p:nvPr/>
        </p:nvGrpSpPr>
        <p:grpSpPr>
          <a:xfrm>
            <a:off x="955020" y="3875327"/>
            <a:ext cx="3747952" cy="496186"/>
            <a:chOff x="1800210" y="3042221"/>
            <a:chExt cx="3747952" cy="496186"/>
          </a:xfrm>
        </p:grpSpPr>
        <p:sp>
          <p:nvSpPr>
            <p:cNvPr id="11" name="Rounded Rectangle 41">
              <a:extLst>
                <a:ext uri="{FF2B5EF4-FFF2-40B4-BE49-F238E27FC236}">
                  <a16:creationId xmlns:a16="http://schemas.microsoft.com/office/drawing/2014/main" id="{49E97742-9F42-DCAC-967F-43C86E7070FD}"/>
                </a:ext>
              </a:extLst>
            </p:cNvPr>
            <p:cNvSpPr/>
            <p:nvPr/>
          </p:nvSpPr>
          <p:spPr>
            <a:xfrm>
              <a:off x="1800210" y="3042221"/>
              <a:ext cx="3411868" cy="49618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637CD5-C5D8-F338-E764-4AB86705B1F4}"/>
                </a:ext>
              </a:extLst>
            </p:cNvPr>
            <p:cNvSpPr txBox="1"/>
            <p:nvPr/>
          </p:nvSpPr>
          <p:spPr>
            <a:xfrm>
              <a:off x="2348048" y="3115870"/>
              <a:ext cx="32001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rPr>
                <a:t>Wide frequency range</a:t>
              </a:r>
            </a:p>
          </p:txBody>
        </p:sp>
        <p:pic>
          <p:nvPicPr>
            <p:cNvPr id="14" name="Picture 30" descr="Voice">
              <a:extLst>
                <a:ext uri="{FF2B5EF4-FFF2-40B4-BE49-F238E27FC236}">
                  <a16:creationId xmlns:a16="http://schemas.microsoft.com/office/drawing/2014/main" id="{FD783EE6-FF4B-561F-A549-D51DA8F1E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999465" y="3158563"/>
              <a:ext cx="238118" cy="23811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673C8B-F6DB-084B-E90F-6D42FD29A5EE}"/>
              </a:ext>
            </a:extLst>
          </p:cNvPr>
          <p:cNvGrpSpPr/>
          <p:nvPr/>
        </p:nvGrpSpPr>
        <p:grpSpPr>
          <a:xfrm>
            <a:off x="955020" y="4591989"/>
            <a:ext cx="3418857" cy="601764"/>
            <a:chOff x="2154932" y="3950008"/>
            <a:chExt cx="3369327" cy="601764"/>
          </a:xfrm>
        </p:grpSpPr>
        <p:sp>
          <p:nvSpPr>
            <p:cNvPr id="20" name="Rounded Rectangle 41">
              <a:extLst>
                <a:ext uri="{FF2B5EF4-FFF2-40B4-BE49-F238E27FC236}">
                  <a16:creationId xmlns:a16="http://schemas.microsoft.com/office/drawing/2014/main" id="{AB346755-153B-908C-7DBC-73B408010D18}"/>
                </a:ext>
              </a:extLst>
            </p:cNvPr>
            <p:cNvSpPr/>
            <p:nvPr/>
          </p:nvSpPr>
          <p:spPr>
            <a:xfrm>
              <a:off x="2154932" y="3950008"/>
              <a:ext cx="3369327" cy="54374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3847AEC-DF52-3FAB-C482-B339D08C8A11}"/>
                </a:ext>
              </a:extLst>
            </p:cNvPr>
            <p:cNvGrpSpPr/>
            <p:nvPr/>
          </p:nvGrpSpPr>
          <p:grpSpPr>
            <a:xfrm>
              <a:off x="2348047" y="3966997"/>
              <a:ext cx="3159448" cy="584775"/>
              <a:chOff x="1971058" y="3322274"/>
              <a:chExt cx="3159448" cy="584775"/>
            </a:xfrm>
            <a:solidFill>
              <a:schemeClr val="bg1"/>
            </a:solidFill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DE4FCD8-529C-A4E2-4996-E57C6F2EE17B}"/>
                  </a:ext>
                </a:extLst>
              </p:cNvPr>
              <p:cNvSpPr txBox="1"/>
              <p:nvPr/>
            </p:nvSpPr>
            <p:spPr>
              <a:xfrm>
                <a:off x="2374962" y="3322274"/>
                <a:ext cx="275554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Poppins Light" pitchFamily="2" charset="77"/>
                    <a:cs typeface="Poppins Light" pitchFamily="2" charset="77"/>
                  </a:rPr>
                  <a:t>High Accuracy and minimal distortion</a:t>
                </a:r>
                <a:endParaRPr lang="en-GB" sz="1600" dirty="0">
                  <a:solidFill>
                    <a:schemeClr val="bg1"/>
                  </a:solidFill>
                  <a:latin typeface="Poppins Light" pitchFamily="2" charset="77"/>
                  <a:cs typeface="Poppins Light" pitchFamily="2" charset="77"/>
                </a:endParaRPr>
              </a:p>
            </p:txBody>
          </p:sp>
          <p:pic>
            <p:nvPicPr>
              <p:cNvPr id="33" name="Picture 32" descr="Target">
                <a:extLst>
                  <a:ext uri="{FF2B5EF4-FFF2-40B4-BE49-F238E27FC236}">
                    <a16:creationId xmlns:a16="http://schemas.microsoft.com/office/drawing/2014/main" id="{BB0104AE-8536-E9DB-26E6-532FB662E8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1971058" y="3435123"/>
                <a:ext cx="331603" cy="331603"/>
              </a:xfrm>
              <a:prstGeom prst="rect">
                <a:avLst/>
              </a:prstGeom>
            </p:spPr>
          </p:pic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929E8D6-40C8-D8EC-F1DA-4ED414C3EF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85" y="-642181"/>
            <a:ext cx="10338841" cy="627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3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7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0CEBC3-00A1-469C-9AC8-A634C6BBA268}"/>
              </a:ext>
            </a:extLst>
          </p:cNvPr>
          <p:cNvSpPr txBox="1"/>
          <p:nvPr/>
        </p:nvSpPr>
        <p:spPr>
          <a:xfrm>
            <a:off x="772378" y="619725"/>
            <a:ext cx="11419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rgbClr val="96ADE7"/>
                </a:solidFill>
                <a:latin typeface="Poppins Medium" pitchFamily="2" charset="77"/>
                <a:cs typeface="Poppins Medium" pitchFamily="2" charset="77"/>
              </a:rPr>
              <a:t>Power Supply.</a:t>
            </a:r>
          </a:p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Stable energy. Flawless results.</a:t>
            </a:r>
            <a:endParaRPr lang="en-BA" sz="4400" b="0">
              <a:solidFill>
                <a:schemeClr val="tx1">
                  <a:lumMod val="50000"/>
                  <a:lumOff val="50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2B462-46BD-B9A4-29EA-86215170EEA8}"/>
              </a:ext>
            </a:extLst>
          </p:cNvPr>
          <p:cNvSpPr txBox="1"/>
          <p:nvPr/>
        </p:nvSpPr>
        <p:spPr>
          <a:xfrm>
            <a:off x="772381" y="2938807"/>
            <a:ext cx="45489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Converts 230V AC into regulated ±12V DC, ensuring stable and clean power for the op-amp circuits. This reliable dual-voltage output minimizes noise and interference, enabling precise analog computations.</a:t>
            </a:r>
            <a:endParaRPr lang="en-GB" sz="1600" dirty="0">
              <a:latin typeface="Poppins Light" pitchFamily="2" charset="77"/>
              <a:cs typeface="Poppins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21C51-0DD7-CCB5-B283-250C5617D6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88" y="2066275"/>
            <a:ext cx="4389502" cy="1851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60332-5CAA-E6A0-D3C9-9F5C75B63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01" b="96951" l="1875" r="99141">
                        <a14:foregroundMark x1="44895" y1="3200" x2="43750" y2="2691"/>
                        <a14:foregroundMark x1="62734" y1="11121" x2="58904" y2="9420"/>
                        <a14:foregroundMark x1="43750" y1="2691" x2="30625" y2="2601"/>
                        <a14:foregroundMark x1="6875" y1="18296" x2="2031" y2="37220"/>
                        <a14:foregroundMark x1="2243" y1="48154" x2="2422" y2="57399"/>
                        <a14:foregroundMark x1="2031" y1="37220" x2="2190" y2="45425"/>
                        <a14:foregroundMark x1="2422" y1="57399" x2="10156" y2="76233"/>
                        <a14:foregroundMark x1="10156" y1="76233" x2="16070" y2="81464"/>
                        <a14:foregroundMark x1="44514" y1="93901" x2="65547" y2="93901"/>
                        <a14:foregroundMark x1="65547" y1="93901" x2="84766" y2="91390"/>
                        <a14:foregroundMark x1="84766" y1="91390" x2="78672" y2="97130"/>
                        <a14:foregroundMark x1="7500" y1="19193" x2="1875" y2="38117"/>
                        <a14:foregroundMark x1="4109" y1="55964" x2="5703" y2="68700"/>
                        <a14:foregroundMark x1="3945" y1="54652" x2="4109" y2="55964"/>
                        <a14:foregroundMark x1="1875" y1="38117" x2="2769" y2="45259"/>
                        <a14:foregroundMark x1="13125" y1="54081" x2="6875" y2="38386"/>
                        <a14:foregroundMark x1="79375" y1="83229" x2="79375" y2="83229"/>
                        <a14:foregroundMark x1="81641" y1="7892" x2="95313" y2="29955"/>
                        <a14:foregroundMark x1="95313" y1="29955" x2="84141" y2="21345"/>
                        <a14:foregroundMark x1="82188" y1="6816" x2="87313" y2="5307"/>
                        <a14:foregroundMark x1="91328" y1="38296" x2="92344" y2="39193"/>
                        <a14:foregroundMark x1="98203" y1="37220" x2="98203" y2="37220"/>
                        <a14:foregroundMark x1="99141" y1="36413" x2="99141" y2="36413"/>
                        <a14:backgroundMark x1="7422" y1="52108" x2="4219" y2="40987"/>
                        <a14:backgroundMark x1="3281" y1="45112" x2="5313" y2="54260"/>
                        <a14:backgroundMark x1="21719" y1="78834" x2="38438" y2="93094"/>
                        <a14:backgroundMark x1="38438" y1="93094" x2="21875" y2="84753"/>
                        <a14:backgroundMark x1="16016" y1="81525" x2="25469" y2="88879"/>
                        <a14:backgroundMark x1="24922" y1="88969" x2="29063" y2="90673"/>
                        <a14:backgroundMark x1="35703" y1="91928" x2="44219" y2="94350"/>
                        <a14:backgroundMark x1="44297" y1="95695" x2="46172" y2="95874"/>
                        <a14:backgroundMark x1="57188" y1="9596" x2="45391" y2="4305"/>
                        <a14:backgroundMark x1="98359" y1="30135" x2="98984" y2="33184"/>
                        <a14:backgroundMark x1="88828" y1="5022" x2="86953" y2="4574"/>
                        <a14:backgroundMark x1="55469" y1="7444" x2="58906" y2="9417"/>
                        <a14:backgroundMark x1="99375" y1="34619" x2="99844" y2="35516"/>
                        <a14:backgroundMark x1="4297" y1="54619" x2="4297" y2="54619"/>
                        <a14:backgroundMark x1="4375" y1="55964" x2="4375" y2="559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087" y="4106270"/>
            <a:ext cx="2284569" cy="199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3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E00DF-D5C8-D2B5-B9D6-748813FAF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DBF626-8835-1787-8AF3-BB628DE89F40}"/>
              </a:ext>
            </a:extLst>
          </p:cNvPr>
          <p:cNvSpPr txBox="1"/>
          <p:nvPr/>
        </p:nvSpPr>
        <p:spPr>
          <a:xfrm>
            <a:off x="772378" y="619725"/>
            <a:ext cx="11419621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endParaRPr lang="en-GB" sz="4400" b="0" dirty="0">
              <a:solidFill>
                <a:srgbClr val="96ADE7"/>
              </a:solidFill>
              <a:latin typeface="Poppins Medium" pitchFamily="2" charset="77"/>
              <a:cs typeface="Poppins Medium" pitchFamily="2" charset="77"/>
            </a:endParaRPr>
          </a:p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chemeClr val="tx1"/>
                </a:solidFill>
                <a:latin typeface="Poppins Medium"/>
                <a:cs typeface="Poppins Medium"/>
              </a:rPr>
              <a:t>Task Allocation</a:t>
            </a:r>
            <a:endParaRPr lang="en-BA" sz="4400" b="0">
              <a:solidFill>
                <a:schemeClr val="tx1">
                  <a:lumMod val="50000"/>
                  <a:lumOff val="50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C6D437-C139-05C9-F1C1-B3308D10E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955157"/>
              </p:ext>
            </p:extLst>
          </p:nvPr>
        </p:nvGraphicFramePr>
        <p:xfrm>
          <a:off x="772378" y="2501900"/>
          <a:ext cx="10003653" cy="3210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0862">
                  <a:extLst>
                    <a:ext uri="{9D8B030D-6E8A-4147-A177-3AD203B41FA5}">
                      <a16:colId xmlns:a16="http://schemas.microsoft.com/office/drawing/2014/main" val="5783375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91887917"/>
                    </a:ext>
                  </a:extLst>
                </a:gridCol>
                <a:gridCol w="4207591">
                  <a:extLst>
                    <a:ext uri="{9D8B030D-6E8A-4147-A177-3AD203B41FA5}">
                      <a16:colId xmlns:a16="http://schemas.microsoft.com/office/drawing/2014/main" val="2862824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Index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41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220145U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Dodampegama</a:t>
                      </a:r>
                      <a:r>
                        <a:rPr lang="en-US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 P.D.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PCB designing, Simulation,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2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220072R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Basnayake B.M.N.S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PCB designing, Components assembly of the main PCB,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394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Poppins Light"/>
                          <a:cs typeface="Poppins Light"/>
                        </a:rPr>
                        <a:t>220268A</a:t>
                      </a:r>
                      <a:endParaRPr lang="en-US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Poppins Light"/>
                          <a:cs typeface="Poppins Light"/>
                        </a:rPr>
                        <a:t>Jayasundara A.J.M.K.K.B.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Enclosure designing, Simulation,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826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220721H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Poppins Light"/>
                          <a:cs typeface="Poppins Light"/>
                        </a:rPr>
                        <a:t>Wijesinghe R.D.P.H.</a:t>
                      </a:r>
                      <a:endParaRPr lang="en-US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Poppins Light"/>
                        </a:rPr>
                        <a:t>PCB designing, Components assembly of the power supply, Testing</a:t>
                      </a:r>
                    </a:p>
                    <a:p>
                      <a:pPr lvl="0">
                        <a:buNone/>
                      </a:pPr>
                      <a:endParaRPr lang="en-US" dirty="0">
                        <a:latin typeface="Poppins Light"/>
                        <a:cs typeface="Poppins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1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44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F1839-AD87-9740-8081-EB9174D62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97EB52B-CE00-9D4A-4EC3-11393206EC15}"/>
              </a:ext>
            </a:extLst>
          </p:cNvPr>
          <p:cNvSpPr/>
          <p:nvPr/>
        </p:nvSpPr>
        <p:spPr>
          <a:xfrm>
            <a:off x="-81280" y="-132080"/>
            <a:ext cx="12354560" cy="699008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26EA6C-F45E-EC9E-72A1-9D900380B2F6}"/>
              </a:ext>
            </a:extLst>
          </p:cNvPr>
          <p:cNvSpPr txBox="1"/>
          <p:nvPr/>
        </p:nvSpPr>
        <p:spPr>
          <a:xfrm>
            <a:off x="77192" y="2486826"/>
            <a:ext cx="42801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4400" b="1" dirty="0">
                <a:solidFill>
                  <a:srgbClr val="96ADE7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Component Selection </a:t>
            </a:r>
            <a:endParaRPr lang="en-IN" sz="4400" b="1" i="0" dirty="0">
              <a:solidFill>
                <a:srgbClr val="96ADE7"/>
              </a:solidFill>
              <a:effectLst/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A71A2-272F-F9FF-5360-00D22C2802E0}"/>
              </a:ext>
            </a:extLst>
          </p:cNvPr>
          <p:cNvSpPr txBox="1"/>
          <p:nvPr/>
        </p:nvSpPr>
        <p:spPr>
          <a:xfrm>
            <a:off x="7328885" y="3429000"/>
            <a:ext cx="4567742" cy="25591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i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2N3904 Transistors: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High Availability &amp; Low Cost: Commonly available, low-cost NPN transistors.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Frequency Response: Transition frequency of ~300 MHz easily handles 1 kHz to 10 kHz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Versatility: Suitable for various </a:t>
            </a:r>
            <a:r>
              <a:rPr lang="en-GB" dirty="0" err="1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analog</a:t>
            </a:r>
            <a:r>
              <a:rPr lang="en-GB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applications, including the Gilbert cell multiplier.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Low Power Consumption: Minimizes heat dissipation, ideal for compact </a:t>
            </a:r>
            <a:r>
              <a:rPr lang="en-GB" dirty="0" err="1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analog</a:t>
            </a:r>
            <a:r>
              <a:rPr lang="en-GB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 circuits.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6B7A5-B925-5A19-CF3E-902036F47677}"/>
              </a:ext>
            </a:extLst>
          </p:cNvPr>
          <p:cNvSpPr txBox="1"/>
          <p:nvPr/>
        </p:nvSpPr>
        <p:spPr>
          <a:xfrm>
            <a:off x="7328885" y="736370"/>
            <a:ext cx="4567742" cy="22821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200" i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Poppins Light"/>
                <a:cs typeface="Poppins Light"/>
              </a:rPr>
              <a:t>LM741</a:t>
            </a:r>
            <a:r>
              <a:rPr lang="en-US" b="0" i="0" dirty="0">
                <a:solidFill>
                  <a:schemeClr val="tx1"/>
                </a:solidFill>
                <a:effectLst/>
                <a:latin typeface="Poppins Light"/>
                <a:cs typeface="Poppins Light"/>
              </a:rPr>
              <a:t> Op-Amp: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Availability &amp; Cost: Widely available and affordable.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Simplicity: Ideal for basic operations like addition, subtraction, and integration.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Frequency Response: Bandwidth (~1 MHz) is sufficient for 1 kHz to 10 kHz signals.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Poppins Light" panose="00000400000000000000" pitchFamily="2" charset="0"/>
                <a:cs typeface="Poppins Light" panose="00000400000000000000" pitchFamily="2" charset="0"/>
              </a:rPr>
              <a:t>Ease of Use: Stable and easy to implement without complex compensation.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E929A3-48D4-775B-7EFC-5C55AC680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8" b="97414" l="9217" r="89862">
                        <a14:foregroundMark x1="35484" y1="6466" x2="59447" y2="4741"/>
                        <a14:foregroundMark x1="59447" y1="4741" x2="59908" y2="9052"/>
                        <a14:foregroundMark x1="55300" y1="91379" x2="55300" y2="91379"/>
                        <a14:foregroundMark x1="49309" y1="92672" x2="49309" y2="92672"/>
                        <a14:foregroundMark x1="43779" y1="97414" x2="43779" y2="97414"/>
                        <a14:foregroundMark x1="48387" y1="3017" x2="48387" y2="30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0857" y="3990292"/>
            <a:ext cx="1343695" cy="1436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8C329-4ECB-0799-EA6D-53E8BE02A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56" b="96444" l="4000" r="89778">
                        <a14:foregroundMark x1="9778" y1="44444" x2="5333" y2="63111"/>
                        <a14:foregroundMark x1="5333" y1="42222" x2="5333" y2="42222"/>
                        <a14:foregroundMark x1="5333" y1="42222" x2="6222" y2="40889"/>
                        <a14:foregroundMark x1="4444" y1="64000" x2="4444" y2="46667"/>
                        <a14:foregroundMark x1="62222" y1="9778" x2="54667" y2="8889"/>
                        <a14:foregroundMark x1="54667" y1="5778" x2="54667" y2="5778"/>
                        <a14:foregroundMark x1="54667" y1="5778" x2="53778" y2="5333"/>
                        <a14:foregroundMark x1="52889" y1="3556" x2="52889" y2="3556"/>
                        <a14:foregroundMark x1="88000" y1="48889" x2="88000" y2="61778"/>
                        <a14:foregroundMark x1="48889" y1="74667" x2="52000" y2="91111"/>
                        <a14:foregroundMark x1="48000" y1="73333" x2="48000" y2="73333"/>
                        <a14:foregroundMark x1="46667" y1="71556" x2="46667" y2="71556"/>
                        <a14:foregroundMark x1="49778" y1="82222" x2="52000" y2="96444"/>
                        <a14:foregroundMark x1="50222" y1="92444" x2="50222" y2="92444"/>
                        <a14:foregroundMark x1="63111" y1="70222" x2="64444" y2="84889"/>
                        <a14:foregroundMark x1="76000" y1="59556" x2="77778" y2="74667"/>
                        <a14:foregroundMark x1="75556" y1="62667" x2="77333" y2="74222"/>
                        <a14:foregroundMark x1="86667" y1="49333" x2="87556" y2="63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0857" y="1171314"/>
            <a:ext cx="1412273" cy="14122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9EAD53-2A54-5F41-B61F-D07D69FD3BA5}"/>
              </a:ext>
            </a:extLst>
          </p:cNvPr>
          <p:cNvSpPr>
            <a:spLocks noChangeAspect="1"/>
          </p:cNvSpPr>
          <p:nvPr/>
        </p:nvSpPr>
        <p:spPr>
          <a:xfrm>
            <a:off x="1" y="-15153576"/>
            <a:ext cx="12191999" cy="13716000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bg1">
                  <a:alpha val="0"/>
                </a:schemeClr>
              </a:gs>
              <a:gs pos="51000">
                <a:srgbClr val="24368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430B8-EAD8-63C5-EBA4-39AE533A6149}"/>
              </a:ext>
            </a:extLst>
          </p:cNvPr>
          <p:cNvSpPr txBox="1"/>
          <p:nvPr/>
        </p:nvSpPr>
        <p:spPr>
          <a:xfrm>
            <a:off x="2398173" y="-7971607"/>
            <a:ext cx="7388352" cy="99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BA" sz="240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Analog Computer</a:t>
            </a:r>
            <a:r>
              <a:rPr lang="en-BA" sz="660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A4710E-FA58-67AD-339A-D1BEBC55A05F}"/>
              </a:ext>
            </a:extLst>
          </p:cNvPr>
          <p:cNvSpPr txBox="1"/>
          <p:nvPr/>
        </p:nvSpPr>
        <p:spPr>
          <a:xfrm>
            <a:off x="2398173" y="-7073312"/>
            <a:ext cx="7388352" cy="104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EN2091 - Laboratory Practice and Projects.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45369B7E-97E4-D3F9-77B2-D6BB9C0B8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5876" y="-9603016"/>
            <a:ext cx="1220245" cy="12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65C4D-C06F-8C04-63EE-7E12D9B3C053}"/>
              </a:ext>
            </a:extLst>
          </p:cNvPr>
          <p:cNvSpPr txBox="1"/>
          <p:nvPr/>
        </p:nvSpPr>
        <p:spPr>
          <a:xfrm>
            <a:off x="2401824" y="-6368627"/>
            <a:ext cx="7388352" cy="99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Group 12 - Outlaws</a:t>
            </a:r>
            <a:r>
              <a:rPr lang="en-BA" sz="66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5881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37A7EC8-C8BC-93A4-9499-D22B0A547F2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E34DB1-C77D-D9EC-AF5F-FA4077C748E4}"/>
              </a:ext>
            </a:extLst>
          </p:cNvPr>
          <p:cNvSpPr txBox="1"/>
          <p:nvPr/>
        </p:nvSpPr>
        <p:spPr>
          <a:xfrm>
            <a:off x="772381" y="619725"/>
            <a:ext cx="5748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>
                <a:solidFill>
                  <a:srgbClr val="96ADE7"/>
                </a:solidFill>
                <a:latin typeface="Poppins Medium" pitchFamily="2" charset="77"/>
                <a:cs typeface="Poppins Medium" pitchFamily="2" charset="77"/>
              </a:rPr>
              <a:t>Simulation Results.</a:t>
            </a:r>
          </a:p>
          <a:p>
            <a:pPr algn="l">
              <a:lnSpc>
                <a:spcPct val="100000"/>
              </a:lnSpc>
            </a:pPr>
            <a:r>
              <a:rPr lang="en-GB" sz="4400" b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Adder Circuit. </a:t>
            </a:r>
            <a:endParaRPr lang="en-BA" sz="4400" b="0">
              <a:solidFill>
                <a:schemeClr val="tx1">
                  <a:lumMod val="50000"/>
                  <a:lumOff val="50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A3AE119-8F7B-8E69-84B7-13B3EE47E98E}"/>
              </a:ext>
            </a:extLst>
          </p:cNvPr>
          <p:cNvGrpSpPr/>
          <p:nvPr/>
        </p:nvGrpSpPr>
        <p:grpSpPr>
          <a:xfrm>
            <a:off x="772381" y="2242824"/>
            <a:ext cx="6276591" cy="3995451"/>
            <a:chOff x="173621" y="2064235"/>
            <a:chExt cx="6276591" cy="399545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AC77DE7-5761-1A14-D51E-C93AE0EC7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" t="12851"/>
            <a:stretch/>
          </p:blipFill>
          <p:spPr>
            <a:xfrm>
              <a:off x="173621" y="2064235"/>
              <a:ext cx="6276590" cy="259010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6DAD5E-B606-1712-FABE-9CFC91B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" t="9275" r="12947" b="2564"/>
            <a:stretch/>
          </p:blipFill>
          <p:spPr>
            <a:xfrm>
              <a:off x="173622" y="4654336"/>
              <a:ext cx="6276590" cy="140535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498182-80F8-560A-D908-A2A915400615}"/>
              </a:ext>
            </a:extLst>
          </p:cNvPr>
          <p:cNvGrpSpPr/>
          <p:nvPr/>
        </p:nvGrpSpPr>
        <p:grpSpPr>
          <a:xfrm>
            <a:off x="7554628" y="1676024"/>
            <a:ext cx="3864990" cy="3859576"/>
            <a:chOff x="7554628" y="1676024"/>
            <a:chExt cx="3864990" cy="38595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EBA55D-4C11-09FD-5813-6F883FEE6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8912" t="6302" b="43050"/>
            <a:stretch/>
          </p:blipFill>
          <p:spPr>
            <a:xfrm>
              <a:off x="7865900" y="1676024"/>
              <a:ext cx="3553718" cy="20935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A91817-8EF0-740C-A2FA-F65B0088F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4605" t="61332" r="39792" b="-1"/>
            <a:stretch/>
          </p:blipFill>
          <p:spPr>
            <a:xfrm>
              <a:off x="7554628" y="3769530"/>
              <a:ext cx="3864990" cy="1766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35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Char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F585D-FAF1-4708-DE86-B573996D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7952DA8-C4EE-259C-9A44-A1942178A63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8F87FA-7980-99A0-0D98-6DDBBFC884B8}"/>
              </a:ext>
            </a:extLst>
          </p:cNvPr>
          <p:cNvSpPr txBox="1"/>
          <p:nvPr/>
        </p:nvSpPr>
        <p:spPr>
          <a:xfrm>
            <a:off x="772381" y="619725"/>
            <a:ext cx="5748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>
                <a:solidFill>
                  <a:srgbClr val="96ADE7"/>
                </a:solidFill>
                <a:latin typeface="Poppins Medium" pitchFamily="2" charset="77"/>
                <a:cs typeface="Poppins Medium" pitchFamily="2" charset="77"/>
              </a:rPr>
              <a:t>Simulation Results.</a:t>
            </a:r>
          </a:p>
          <a:p>
            <a:pPr algn="l">
              <a:lnSpc>
                <a:spcPct val="100000"/>
              </a:lnSpc>
            </a:pPr>
            <a:r>
              <a:rPr lang="en-GB" sz="4400" b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Subtractor Circuit. </a:t>
            </a:r>
            <a:endParaRPr lang="en-BA" sz="4400" b="0">
              <a:solidFill>
                <a:schemeClr val="tx1">
                  <a:lumMod val="50000"/>
                  <a:lumOff val="50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B99BB8-574F-DA46-5211-3B1EAB50975B}"/>
              </a:ext>
            </a:extLst>
          </p:cNvPr>
          <p:cNvGrpSpPr/>
          <p:nvPr/>
        </p:nvGrpSpPr>
        <p:grpSpPr>
          <a:xfrm>
            <a:off x="772380" y="2242824"/>
            <a:ext cx="6276591" cy="3942141"/>
            <a:chOff x="173620" y="2064235"/>
            <a:chExt cx="6276591" cy="39421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01BA79-CBFF-9ACE-94F5-93B82A44B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" r="105"/>
            <a:stretch/>
          </p:blipFill>
          <p:spPr>
            <a:xfrm>
              <a:off x="173621" y="2064235"/>
              <a:ext cx="6276590" cy="259010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10653F-0BC7-2021-41CD-03F6F70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" t="9087" r="9767" b="2803"/>
            <a:stretch/>
          </p:blipFill>
          <p:spPr>
            <a:xfrm>
              <a:off x="173620" y="4654336"/>
              <a:ext cx="6276589" cy="135204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1271EC4-C9CF-2ECE-D8D2-C58BCE5900B9}"/>
              </a:ext>
            </a:extLst>
          </p:cNvPr>
          <p:cNvGrpSpPr/>
          <p:nvPr/>
        </p:nvGrpSpPr>
        <p:grpSpPr>
          <a:xfrm>
            <a:off x="7048640" y="1846355"/>
            <a:ext cx="4615437" cy="3669515"/>
            <a:chOff x="7048969" y="1629689"/>
            <a:chExt cx="4615437" cy="36695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AAAABA2-83B4-EF8B-F206-0358E689C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5763" b="7276"/>
            <a:stretch/>
          </p:blipFill>
          <p:spPr>
            <a:xfrm>
              <a:off x="7048969" y="1629689"/>
              <a:ext cx="4615437" cy="251228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36E458-8B73-E3C8-0AB0-130C9EF3380D}"/>
                </a:ext>
              </a:extLst>
            </p:cNvPr>
            <p:cNvSpPr txBox="1"/>
            <p:nvPr/>
          </p:nvSpPr>
          <p:spPr>
            <a:xfrm>
              <a:off x="7296619" y="4221986"/>
              <a:ext cx="43677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	</a:t>
              </a:r>
              <a:r>
                <a:rPr lang="en-US" sz="1600" i="1"/>
                <a:t>V</a:t>
              </a:r>
              <a:r>
                <a:rPr lang="en-US" sz="1600" i="1" baseline="-25000"/>
                <a:t>o</a:t>
              </a:r>
              <a:r>
                <a:rPr lang="en-US" sz="1600" i="1"/>
                <a:t> = K</a:t>
              </a:r>
              <a:r>
                <a:rPr lang="en-US" sz="1600" i="1" baseline="-25000"/>
                <a:t>2</a:t>
              </a:r>
              <a:r>
                <a:rPr lang="en-US" sz="1600" i="1"/>
                <a:t>V</a:t>
              </a:r>
              <a:r>
                <a:rPr lang="en-US" sz="1600" i="1" baseline="-25000"/>
                <a:t>2</a:t>
              </a:r>
              <a:r>
                <a:rPr lang="en-US" sz="1600" i="1"/>
                <a:t> – K</a:t>
              </a:r>
              <a:r>
                <a:rPr lang="en-US" sz="1600" i="1" baseline="-25000"/>
                <a:t>1</a:t>
              </a:r>
              <a:r>
                <a:rPr lang="en-US" sz="1600" i="1"/>
                <a:t>V</a:t>
              </a:r>
              <a:r>
                <a:rPr lang="en-US" sz="1600" i="1" baseline="-25000"/>
                <a:t>1</a:t>
              </a:r>
            </a:p>
            <a:p>
              <a:endParaRPr lang="en-US" sz="1600"/>
            </a:p>
            <a:p>
              <a:r>
                <a:rPr lang="en-US" sz="1600"/>
                <a:t>Choosing all the resistors as 1kohm, we get</a:t>
              </a:r>
            </a:p>
            <a:p>
              <a:r>
                <a:rPr lang="en-US" sz="1600"/>
                <a:t>	V</a:t>
              </a:r>
              <a:r>
                <a:rPr lang="en-US" sz="1200"/>
                <a:t>o</a:t>
              </a:r>
              <a:r>
                <a:rPr lang="en-US" sz="1600"/>
                <a:t> = V</a:t>
              </a:r>
              <a:r>
                <a:rPr lang="en-US" sz="1100"/>
                <a:t>2</a:t>
              </a:r>
              <a:r>
                <a:rPr lang="en-US" sz="1600"/>
                <a:t> – V</a:t>
              </a:r>
              <a:r>
                <a:rPr lang="en-US" sz="1100"/>
                <a:t>1</a:t>
              </a:r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73361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3B16-C0CF-2A38-99A9-059054C4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0398EEB-3671-7C6C-C529-EB1A19889B2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698AF-255C-A202-C106-EC1C0CDC5087}"/>
              </a:ext>
            </a:extLst>
          </p:cNvPr>
          <p:cNvSpPr txBox="1"/>
          <p:nvPr/>
        </p:nvSpPr>
        <p:spPr>
          <a:xfrm>
            <a:off x="772381" y="619725"/>
            <a:ext cx="5748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>
                <a:solidFill>
                  <a:srgbClr val="96ADE7"/>
                </a:solidFill>
                <a:latin typeface="Poppins Medium" pitchFamily="2" charset="77"/>
                <a:cs typeface="Poppins Medium" pitchFamily="2" charset="77"/>
              </a:rPr>
              <a:t>Simulation Results.</a:t>
            </a:r>
          </a:p>
          <a:p>
            <a:pPr algn="l">
              <a:lnSpc>
                <a:spcPct val="100000"/>
              </a:lnSpc>
            </a:pPr>
            <a:r>
              <a:rPr lang="en-GB" sz="4400" b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Multiplier Circuit. </a:t>
            </a:r>
            <a:endParaRPr lang="en-BA" sz="4400" b="0">
              <a:solidFill>
                <a:schemeClr val="tx1">
                  <a:lumMod val="50000"/>
                  <a:lumOff val="50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987229-F2D2-DFF8-75DE-C771562EC67D}"/>
              </a:ext>
            </a:extLst>
          </p:cNvPr>
          <p:cNvGrpSpPr/>
          <p:nvPr/>
        </p:nvGrpSpPr>
        <p:grpSpPr>
          <a:xfrm>
            <a:off x="772380" y="2191255"/>
            <a:ext cx="6276589" cy="4122927"/>
            <a:chOff x="173620" y="2012666"/>
            <a:chExt cx="6276589" cy="41229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2C92A7-CCCA-6D17-AF58-AD0EA1F9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8570" r="-11920" b="-100"/>
            <a:stretch/>
          </p:blipFill>
          <p:spPr>
            <a:xfrm>
              <a:off x="173620" y="2012666"/>
              <a:ext cx="6276589" cy="264167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2D5F4F-CCB9-5D02-0C80-0345DCD10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" t="9737" r="11237" b="2372"/>
            <a:stretch/>
          </p:blipFill>
          <p:spPr>
            <a:xfrm>
              <a:off x="214675" y="4779316"/>
              <a:ext cx="6235534" cy="135627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77E1FD-B545-2395-BFC4-14434D42F3F5}"/>
              </a:ext>
            </a:extLst>
          </p:cNvPr>
          <p:cNvSpPr txBox="1"/>
          <p:nvPr/>
        </p:nvSpPr>
        <p:spPr>
          <a:xfrm>
            <a:off x="7293102" y="751805"/>
            <a:ext cx="4989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The collector current of Q3 and Q4 are given by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5536E-A80E-6A11-EE97-26E36CA8DC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875" b="27264"/>
          <a:stretch/>
        </p:blipFill>
        <p:spPr>
          <a:xfrm>
            <a:off x="7433663" y="1058057"/>
            <a:ext cx="2872989" cy="307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27AB4-BC8D-6763-0077-C3162BD89DF3}"/>
              </a:ext>
            </a:extLst>
          </p:cNvPr>
          <p:cNvSpPr txBox="1"/>
          <p:nvPr/>
        </p:nvSpPr>
        <p:spPr>
          <a:xfrm>
            <a:off x="7293101" y="1343000"/>
            <a:ext cx="4989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The collector current of Q3 and Q4 are given by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7DCB6-9946-CE03-E453-84EB6904F2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28" t="22325" b="28422"/>
          <a:stretch/>
        </p:blipFill>
        <p:spPr>
          <a:xfrm>
            <a:off x="7577007" y="1678947"/>
            <a:ext cx="3106727" cy="3077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52C60-FD32-E543-6A07-CDB550AAD18D}"/>
              </a:ext>
            </a:extLst>
          </p:cNvPr>
          <p:cNvSpPr txBox="1"/>
          <p:nvPr/>
        </p:nvSpPr>
        <p:spPr>
          <a:xfrm>
            <a:off x="7293101" y="1986724"/>
            <a:ext cx="5547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The collector current IC1 and IC2 of transistors Q1 and Q2 can be expressed 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7DB50-702E-5541-D700-47AF649D93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9218" b="15937"/>
          <a:stretch/>
        </p:blipFill>
        <p:spPr>
          <a:xfrm>
            <a:off x="7577007" y="2526758"/>
            <a:ext cx="3215919" cy="4054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2C67C6-E943-4284-B8EC-13728071974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1933" b="20378"/>
          <a:stretch/>
        </p:blipFill>
        <p:spPr>
          <a:xfrm>
            <a:off x="7821350" y="4206240"/>
            <a:ext cx="3909399" cy="577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95A9D2-48FC-ACDD-9DED-C4C861663D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2971" b="18194"/>
          <a:stretch/>
        </p:blipFill>
        <p:spPr>
          <a:xfrm>
            <a:off x="7684345" y="3257980"/>
            <a:ext cx="4206605" cy="6084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FD7740-CBAA-7482-E0E8-A3E784D1276A}"/>
              </a:ext>
            </a:extLst>
          </p:cNvPr>
          <p:cNvSpPr txBox="1"/>
          <p:nvPr/>
        </p:nvSpPr>
        <p:spPr>
          <a:xfrm>
            <a:off x="7293101" y="2932179"/>
            <a:ext cx="4776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Substituting the above equation in IC3 and IC4, we get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1E889E-0553-9466-1001-C591A2645A51}"/>
              </a:ext>
            </a:extLst>
          </p:cNvPr>
          <p:cNvSpPr txBox="1"/>
          <p:nvPr/>
        </p:nvSpPr>
        <p:spPr>
          <a:xfrm>
            <a:off x="7293101" y="3858075"/>
            <a:ext cx="489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Substituting the above equation in IC3 and IC4, we get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B8124-C915-5FA0-A7EA-A416A6B3FAB4}"/>
              </a:ext>
            </a:extLst>
          </p:cNvPr>
          <p:cNvSpPr txBox="1"/>
          <p:nvPr/>
        </p:nvSpPr>
        <p:spPr>
          <a:xfrm>
            <a:off x="7293101" y="4750884"/>
            <a:ext cx="6136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The differential output current I is given by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954C8-B5B6-7BC4-5540-7D452223D786}"/>
              </a:ext>
            </a:extLst>
          </p:cNvPr>
          <p:cNvSpPr txBox="1"/>
          <p:nvPr/>
        </p:nvSpPr>
        <p:spPr>
          <a:xfrm>
            <a:off x="7293101" y="5256315"/>
            <a:ext cx="4898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Substituting the above equations and it employ exponential formulae for hyperbolic functions, we get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C80423-B7E8-D48D-6D0F-4282D7F8D58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20514" b="40152"/>
          <a:stretch/>
        </p:blipFill>
        <p:spPr>
          <a:xfrm>
            <a:off x="7821350" y="5779535"/>
            <a:ext cx="3101609" cy="4826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C3128ED-402A-9160-7E7A-F618AE5256CF}"/>
              </a:ext>
            </a:extLst>
          </p:cNvPr>
          <p:cNvGrpSpPr/>
          <p:nvPr/>
        </p:nvGrpSpPr>
        <p:grpSpPr>
          <a:xfrm>
            <a:off x="7894495" y="5058661"/>
            <a:ext cx="3644511" cy="177689"/>
            <a:chOff x="7577007" y="5036918"/>
            <a:chExt cx="3644511" cy="17768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78D66A2-F35B-93C1-6BB0-7C0610AD3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1411" t="11038" r="40463" b="71890"/>
            <a:stretch/>
          </p:blipFill>
          <p:spPr>
            <a:xfrm>
              <a:off x="7577007" y="5056883"/>
              <a:ext cx="772160" cy="15772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AAD2255-4486-CA27-6D80-3781394ED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20109" t="40953" r="28449" b="39813"/>
            <a:stretch/>
          </p:blipFill>
          <p:spPr>
            <a:xfrm>
              <a:off x="8397038" y="5036918"/>
              <a:ext cx="1412240" cy="1776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149622D-50B6-BC2A-FD3F-DB356E494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83" t="74299" r="29175" b="8821"/>
            <a:stretch/>
          </p:blipFill>
          <p:spPr>
            <a:xfrm>
              <a:off x="9809278" y="5058661"/>
              <a:ext cx="1412240" cy="1559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Word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61072-83BB-6F10-E6B1-916C9509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D9938A-3042-8257-6CF2-00D20E802065}"/>
              </a:ext>
            </a:extLst>
          </p:cNvPr>
          <p:cNvSpPr txBox="1"/>
          <p:nvPr/>
        </p:nvSpPr>
        <p:spPr>
          <a:xfrm>
            <a:off x="772378" y="619725"/>
            <a:ext cx="11419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>
                <a:solidFill>
                  <a:srgbClr val="96ADE7"/>
                </a:solidFill>
                <a:latin typeface="Poppins Medium" pitchFamily="2" charset="77"/>
                <a:cs typeface="Poppins Medium" pitchFamily="2" charset="77"/>
              </a:rPr>
              <a:t>Schematic Diagrams.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C3BFFB-8CB0-DC47-CB5B-353708E139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51" y="3939607"/>
            <a:ext cx="2791366" cy="1581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B638D-85B7-DCEA-A53B-D2057A826AE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64" y="1532488"/>
            <a:ext cx="6339451" cy="4078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C5A492-6B10-6D66-4AC8-6F234E32DB1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51" y="1532488"/>
            <a:ext cx="2855069" cy="1640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7F1B92-BA34-3650-F895-280FD03705D0}"/>
              </a:ext>
            </a:extLst>
          </p:cNvPr>
          <p:cNvSpPr txBox="1"/>
          <p:nvPr/>
        </p:nvSpPr>
        <p:spPr>
          <a:xfrm>
            <a:off x="2408141" y="3316654"/>
            <a:ext cx="1653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Poppins Light" pitchFamily="2" charset="77"/>
                <a:cs typeface="Poppins Light" pitchFamily="2" charset="77"/>
              </a:rPr>
              <a:t>Adder Circuit</a:t>
            </a:r>
            <a:endParaRPr lang="en-GB" sz="160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1509E-92A5-057B-DFE2-0963FDE54BF5}"/>
              </a:ext>
            </a:extLst>
          </p:cNvPr>
          <p:cNvSpPr txBox="1"/>
          <p:nvPr/>
        </p:nvSpPr>
        <p:spPr>
          <a:xfrm>
            <a:off x="2408141" y="5505369"/>
            <a:ext cx="2002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Poppins Light" pitchFamily="2" charset="77"/>
                <a:cs typeface="Poppins Light" pitchFamily="2" charset="77"/>
              </a:rPr>
              <a:t>Subtractor Circuit</a:t>
            </a:r>
            <a:endParaRPr lang="en-GB" sz="160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FE04C-F6CB-11E8-7298-0905097C9C2B}"/>
              </a:ext>
            </a:extLst>
          </p:cNvPr>
          <p:cNvSpPr txBox="1"/>
          <p:nvPr/>
        </p:nvSpPr>
        <p:spPr>
          <a:xfrm>
            <a:off x="7467821" y="5505369"/>
            <a:ext cx="2002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Poppins Light" pitchFamily="2" charset="77"/>
                <a:cs typeface="Poppins Light" pitchFamily="2" charset="77"/>
              </a:rPr>
              <a:t>Multiplier Circuit</a:t>
            </a:r>
            <a:endParaRPr lang="en-GB" sz="160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652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5D93F-11D5-D970-3A0B-3003FB06E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CE6D6C-3EF7-795D-0CE4-330FAACB6997}"/>
              </a:ext>
            </a:extLst>
          </p:cNvPr>
          <p:cNvSpPr txBox="1"/>
          <p:nvPr/>
        </p:nvSpPr>
        <p:spPr>
          <a:xfrm>
            <a:off x="772378" y="619725"/>
            <a:ext cx="11419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rgbClr val="96ADE7"/>
                </a:solidFill>
                <a:latin typeface="Poppins Medium" pitchFamily="2" charset="77"/>
                <a:cs typeface="Poppins Medium" pitchFamily="2" charset="77"/>
              </a:rPr>
              <a:t>Schematic Diagrams.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6BDE4-D543-804C-81F6-EB77653A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5106" y="3655183"/>
            <a:ext cx="2903320" cy="1933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364C7-D6A5-1E9A-F6BE-49088FEB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BF7"/>
              </a:clrFrom>
              <a:clrTo>
                <a:srgbClr val="FFFB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8426" y="2480397"/>
            <a:ext cx="7300419" cy="1933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9CA781-187F-435D-4374-4E6BD80C617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3085" y="1273637"/>
            <a:ext cx="3608279" cy="20016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0D317-98D2-2A1C-F8C5-A923CC3742E6}"/>
              </a:ext>
            </a:extLst>
          </p:cNvPr>
          <p:cNvSpPr txBox="1"/>
          <p:nvPr/>
        </p:nvSpPr>
        <p:spPr>
          <a:xfrm>
            <a:off x="2200752" y="3295950"/>
            <a:ext cx="2002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Integrator Circuit</a:t>
            </a:r>
            <a:endParaRPr lang="en-GB" sz="1600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0AA97-AEFA-3DCB-37CD-A6EDD1025904}"/>
              </a:ext>
            </a:extLst>
          </p:cNvPr>
          <p:cNvSpPr txBox="1"/>
          <p:nvPr/>
        </p:nvSpPr>
        <p:spPr>
          <a:xfrm>
            <a:off x="2200752" y="5505369"/>
            <a:ext cx="23160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Differentiator Circuit</a:t>
            </a:r>
            <a:endParaRPr lang="en-GB" sz="1600" dirty="0">
              <a:latin typeface="Poppins Light" pitchFamily="2" charset="77"/>
              <a:cs typeface="Poppins Ligh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6CFB2-A74D-40BF-C753-A189E7126CED}"/>
              </a:ext>
            </a:extLst>
          </p:cNvPr>
          <p:cNvSpPr txBox="1"/>
          <p:nvPr/>
        </p:nvSpPr>
        <p:spPr>
          <a:xfrm>
            <a:off x="7277597" y="4414138"/>
            <a:ext cx="2335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Poppins Light" pitchFamily="2" charset="77"/>
                <a:cs typeface="Poppins Light" pitchFamily="2" charset="77"/>
              </a:rPr>
              <a:t>Gain Control Circuits</a:t>
            </a:r>
            <a:endParaRPr lang="en-GB" sz="1600" dirty="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92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7FB46-1EEA-DE47-7768-4EAAA7AFB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F8CEA6-3F94-982B-8B2A-8EEA83AEF017}"/>
              </a:ext>
            </a:extLst>
          </p:cNvPr>
          <p:cNvSpPr txBox="1"/>
          <p:nvPr/>
        </p:nvSpPr>
        <p:spPr>
          <a:xfrm>
            <a:off x="772378" y="619725"/>
            <a:ext cx="11419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PCB Design.</a:t>
            </a:r>
            <a:endParaRPr lang="en-BA" sz="4400" b="0">
              <a:solidFill>
                <a:schemeClr val="tx1">
                  <a:lumMod val="50000"/>
                  <a:lumOff val="50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24D17-3270-3A70-589A-154801122B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346" y="1595121"/>
            <a:ext cx="5210363" cy="339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EC930-BE29-CEFF-F688-E6D5496763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78" y="1595120"/>
            <a:ext cx="5210363" cy="339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1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F1400-9A06-F72E-1D6F-6EF5AAFDC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81D520-C622-64E7-5D0D-B3446AA36A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3B195-64D9-8482-BA30-31AAB9006BA3}"/>
              </a:ext>
            </a:extLst>
          </p:cNvPr>
          <p:cNvSpPr txBox="1"/>
          <p:nvPr/>
        </p:nvSpPr>
        <p:spPr>
          <a:xfrm>
            <a:off x="1664066" y="664882"/>
            <a:ext cx="8863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800" b="0" dirty="0">
                <a:gradFill flip="none" rotWithShape="1">
                  <a:gsLst>
                    <a:gs pos="68000">
                      <a:srgbClr val="FA6B01"/>
                    </a:gs>
                    <a:gs pos="46000">
                      <a:srgbClr val="E471E7"/>
                    </a:gs>
                    <a:gs pos="27000">
                      <a:srgbClr val="A887FD"/>
                    </a:gs>
                    <a:gs pos="0">
                      <a:srgbClr val="00A3F8"/>
                    </a:gs>
                  </a:gsLst>
                  <a:lin ang="0" scaled="1"/>
                  <a:tileRect/>
                </a:gradFill>
                <a:latin typeface="Poppins Medium" pitchFamily="2" charset="77"/>
                <a:cs typeface="Poppins Medium" pitchFamily="2" charset="77"/>
              </a:rPr>
              <a:t>Analog Computing.</a:t>
            </a:r>
          </a:p>
          <a:p>
            <a:pPr>
              <a:lnSpc>
                <a:spcPct val="100000"/>
              </a:lnSpc>
            </a:pPr>
            <a:r>
              <a:rPr lang="en-GB" sz="48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Precision in every operation.</a:t>
            </a:r>
            <a:endParaRPr lang="en-BA" sz="4800" b="0">
              <a:solidFill>
                <a:schemeClr val="tx1"/>
              </a:solidFill>
              <a:latin typeface="Poppins Medium" pitchFamily="2" charset="77"/>
              <a:cs typeface="Poppins Medium" pitchFamily="2" charset="7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82884929-95B7-4894-2EDC-DB3CD3F94E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3635956"/>
                  </p:ext>
                </p:extLst>
              </p:nvPr>
            </p:nvGraphicFramePr>
            <p:xfrm>
              <a:off x="2282328" y="2512339"/>
              <a:ext cx="7218771" cy="34284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18771" cy="3428439"/>
                    </a:xfrm>
                    <a:prstGeom prst="rect">
                      <a:avLst/>
                    </a:prstGeom>
                  </am3d:spPr>
                  <am3d:camera>
                    <am3d:pos x="0" y="0" z="5777867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75" d="1000000"/>
                    <am3d:preTrans dx="-18000000" dy="-3600648" dz="9792553"/>
                    <am3d:scale>
                      <am3d:sx n="1000000" d="1000000"/>
                      <am3d:sy n="1000000" d="1000000"/>
                      <am3d:sz n="1000000" d="1000000"/>
                    </am3d:scale>
                    <am3d:rot ax="2016007" ay="-9995" az="-66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8473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82884929-95B7-4894-2EDC-DB3CD3F94E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2328" y="2512339"/>
                <a:ext cx="7218771" cy="34284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199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438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Poppins Light</vt:lpstr>
      <vt:lpstr>Poppins Medium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Naveen Basnayake</dc:creator>
  <cp:lastModifiedBy>Naveen Basnayake</cp:lastModifiedBy>
  <cp:revision>2</cp:revision>
  <dcterms:created xsi:type="dcterms:W3CDTF">2024-12-09T10:52:29Z</dcterms:created>
  <dcterms:modified xsi:type="dcterms:W3CDTF">2024-12-23T14:43:28Z</dcterms:modified>
</cp:coreProperties>
</file>